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257" r:id="rId2"/>
    <p:sldId id="489" r:id="rId3"/>
    <p:sldId id="491" r:id="rId4"/>
    <p:sldId id="458" r:id="rId5"/>
    <p:sldId id="452" r:id="rId6"/>
    <p:sldId id="1043" r:id="rId7"/>
    <p:sldId id="1044" r:id="rId8"/>
    <p:sldId id="1042" r:id="rId9"/>
    <p:sldId id="1045" r:id="rId10"/>
    <p:sldId id="1048" r:id="rId11"/>
    <p:sldId id="1046" r:id="rId12"/>
    <p:sldId id="1047" r:id="rId13"/>
    <p:sldId id="536" r:id="rId14"/>
    <p:sldId id="537" r:id="rId15"/>
    <p:sldId id="538" r:id="rId16"/>
    <p:sldId id="541" r:id="rId17"/>
    <p:sldId id="544" r:id="rId18"/>
    <p:sldId id="545" r:id="rId19"/>
    <p:sldId id="546" r:id="rId20"/>
    <p:sldId id="543" r:id="rId21"/>
    <p:sldId id="1034" r:id="rId22"/>
    <p:sldId id="1035" r:id="rId23"/>
    <p:sldId id="1036" r:id="rId24"/>
    <p:sldId id="1037" r:id="rId25"/>
    <p:sldId id="1038" r:id="rId26"/>
    <p:sldId id="1039" r:id="rId27"/>
    <p:sldId id="547" r:id="rId28"/>
    <p:sldId id="549" r:id="rId29"/>
    <p:sldId id="542" r:id="rId30"/>
  </p:sldIdLst>
  <p:sldSz cx="12192000" cy="6858000"/>
  <p:notesSz cx="6858000" cy="9144000"/>
  <p:embeddedFontLst>
    <p:embeddedFont>
      <p:font typeface="黑体" panose="02010609060101010101" pitchFamily="49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5" autoAdjust="0"/>
    <p:restoredTop sz="88014"/>
  </p:normalViewPr>
  <p:slideViewPr>
    <p:cSldViewPr snapToGrid="0" snapToObjects="1" showGuides="1">
      <p:cViewPr>
        <p:scale>
          <a:sx n="102" d="100"/>
          <a:sy n="102" d="100"/>
        </p:scale>
        <p:origin x="1512" y="288"/>
      </p:cViewPr>
      <p:guideLst>
        <p:guide orient="horz" pos="21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0D1A4-4AD1-6E40-AEE3-E87D380BECDE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7379B-8B13-AB46-8AE0-0F13D276EB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  <a:p>
            <a:endParaRPr lang="en-US" dirty="0"/>
          </a:p>
          <a:p>
            <a:r>
              <a:rPr lang="en-US" dirty="0"/>
              <a:t>Prior probability -&gt; Likelihood -&gt; Posterior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Laplace smoothing modifies the above formula to ensure that no probability is ever zero. It introduces a smoothing constant </a:t>
                </a:r>
                <a:r>
                  <a:rPr lang="el-GR" altLang="zh-CN" dirty="0"/>
                  <a:t>α\</a:t>
                </a:r>
                <a:r>
                  <a:rPr lang="en-US" altLang="zh-CN" dirty="0"/>
                  <a:t>alpha</a:t>
                </a:r>
                <a:r>
                  <a:rPr lang="el-GR" altLang="zh-CN" dirty="0"/>
                  <a:t>α (</a:t>
                </a:r>
                <a:r>
                  <a:rPr lang="en-US" altLang="zh-CN" dirty="0"/>
                  <a:t>often set to 1) and adjusts the counts by adding this constant. The adjusted formula becomes:</a:t>
                </a:r>
              </a:p>
              <a:p>
                <a:r>
                  <a:rPr lang="en-US" altLang="zh-CN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l-GR" altLang="zh-CN" dirty="0"/>
                  <a:t>​</a:t>
                </a:r>
                <a:r>
                  <a:rPr lang="en-US" altLang="zh-CN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altLang="zh-CN" dirty="0"/>
                  <a:t>α</a:t>
                </a:r>
                <a:r>
                  <a:rPr lang="en-US" altLang="zh-CN" dirty="0"/>
                  <a:t>is the smoothing parameter (typically set to 1).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 is the number of distinct possible values for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​(i.e., the vocabulary size or the number of categories for the feature).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Laplace smoothing modifies the above formula to ensure that no probability is ever zero. It introduces a smoothing constant </a:t>
                </a:r>
                <a:r>
                  <a:rPr lang="el-GR" altLang="zh-CN" dirty="0"/>
                  <a:t>α\</a:t>
                </a:r>
                <a:r>
                  <a:rPr lang="en-US" altLang="zh-CN" dirty="0"/>
                  <a:t>alpha</a:t>
                </a:r>
                <a:r>
                  <a:rPr lang="el-GR" altLang="zh-CN" dirty="0"/>
                  <a:t>α (</a:t>
                </a:r>
                <a:r>
                  <a:rPr lang="en-US" altLang="zh-CN" dirty="0"/>
                  <a:t>often set to 1) and adjusts the counts by adding this constant. The adjusted formula becomes:</a:t>
                </a:r>
              </a:p>
              <a:p>
                <a:r>
                  <a:rPr lang="en-US" altLang="zh-CN" dirty="0"/>
                  <a:t> </a:t>
                </a:r>
              </a:p>
              <a:p>
                <a:r>
                  <a:rPr lang="en-US" altLang="zh-CN" b="0" i="0">
                    <a:latin typeface="Cambria Math" panose="02040503050406030204" pitchFamily="18" charset="0"/>
                  </a:rPr>
                  <a:t>𝑃(𝑥_𝑖 ┤|𝑌=𝑐_𝑘)=(𝑐𝑜𝑢𝑛𝑡(𝑥, 𝑐_𝑘 )+𝛼)/(𝑐𝑜𝑢𝑛𝑡(𝑐_𝑘 )+𝛼⋅ 𝑉)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l-GR" altLang="zh-CN" dirty="0"/>
                  <a:t>​</a:t>
                </a:r>
                <a:r>
                  <a:rPr lang="en-US" altLang="zh-CN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altLang="zh-CN" dirty="0"/>
                  <a:t>α</a:t>
                </a:r>
                <a:r>
                  <a:rPr lang="en-US" altLang="zh-CN" dirty="0"/>
                  <a:t>is the smoothing parameter (typically set to 1).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V is the number of distinct possible values for feature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𝑥_𝑖  </a:t>
                </a:r>
                <a:r>
                  <a:rPr lang="en-US" altLang="zh-CN" dirty="0"/>
                  <a:t>​(i.e., the vocabulary size or the number of categories for the feature).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如果属性之间不相互独立？</a:t>
            </a:r>
          </a:p>
          <a:p>
            <a:r>
              <a:rPr lang="en-US"/>
              <a:t>如果属性之间不相互独立，那么一个属性的取值将影响另一个属性的取值概率。在这种情况下，我们不能简单地将各个属性的概率相乘来得到联合概率。相反，我们需要使用条件概率来描述它们之间的关系。例如，如果属性A和属性B不独立，那么P(A，B) ≠ P(A)P(B)，其中P(A，B)是A和B同时发生的概率，P(A)和P(B)分别是A和B各自发生的概率。</a:t>
            </a:r>
          </a:p>
          <a:p>
            <a:endParaRPr lang="en-US"/>
          </a:p>
          <a:p>
            <a:r>
              <a:rPr lang="en-US"/>
              <a:t>如果属性A和属性B都很重要，但是相关？</a:t>
            </a:r>
          </a:p>
          <a:p>
            <a:r>
              <a:rPr lang="en-US"/>
              <a:t>当两个属性都很重要但相关时，它们可能共享某些信息或受到共同因素的影响。在统计建模中，这可能导致多重共线性问题，影响模型的稳定性和解释性。为了处理这种情况，可以考虑使用正则化方法（如岭回归、套索回归）或进行特征选择来减少或消除相关性。此外，还可以使用主成分分析（PCA）等降维技术来提取不相关的特征组合。</a:t>
            </a:r>
          </a:p>
          <a:p>
            <a:endParaRPr lang="en-US"/>
          </a:p>
          <a:p>
            <a:r>
              <a:rPr lang="en-US"/>
              <a:t>如果属性A，属性B之间独立，但是在属性C下有关？</a:t>
            </a:r>
          </a:p>
          <a:p>
            <a:r>
              <a:rPr lang="en-US"/>
              <a:t>这种情况涉及到条件独立性。即使属性A和属性B在一般情况下是独立的，但在给定属性C的条件下，它们可能变得相关。这可以通过条件概率来描述：如果P(A|C)和P(B|C)分别表示在给定C的条件下A和B的概率，且P(A，B|C) ≠ P(A|C)P(B|C)，则A和B在给定C的条件下是相关的。这种关系在贝叶斯网络和概率图模型中很常见，用于描述复杂系统中的依赖关系。</a:t>
            </a:r>
          </a:p>
          <a:p>
            <a:endParaRPr lang="en-US"/>
          </a:p>
          <a:p>
            <a:r>
              <a:rPr lang="en-US"/>
              <a:t>属性之间的条件概率究竟有多少个？</a:t>
            </a:r>
          </a:p>
          <a:p>
            <a:r>
              <a:rPr lang="en-US"/>
              <a:t>属性之间的条件概率数量取决于属性的数量和它们之间的可能关系。对于n个属性，每个属性都可以作为条件变量，而其他属性可以作为被条件化的变量。因此，理论上存在大量的条件概率。然而，在实际应用中，我们通常只关注那些对特定问题或模型有用的条件概率。此外，由于数据的有限性和稀疏性，很多条件概率可能是无法准确估计的。因此，在构建模型时，需要仔细选择哪些条件概率是必要的，并基于可用数据来估计它们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P(B) 表示的是测试结果为阳性的总概率</a:t>
            </a:r>
          </a:p>
          <a:p>
            <a:r>
              <a:rPr lang="en-US"/>
              <a:t>这个结果表明，尽管测试的准确性很高（99%），但在如此低的疾病发病率（1%）下，一个阳性测试结果实际上只有大约50%的概率意味着这个人真正患病。</a:t>
            </a:r>
          </a:p>
          <a:p>
            <a:endParaRPr lang="en-US"/>
          </a:p>
          <a:p>
            <a:r>
              <a:rPr lang="en-US"/>
              <a:t>这个例子展示了贝叶斯公式如何帮助我们在新的信息（测试结果）下更新我们对某事件（患病）的信念。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92B5D-4C12-4694-9357-C4D47F78D8D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0D4C-689E-C645-9B77-844D39C4E1B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3334B-90BD-9C49-ACA8-69749E239E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0D4C-689E-C645-9B77-844D39C4E1BB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3334B-90BD-9C49-ACA8-69749E239EA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299103" y="68366"/>
            <a:ext cx="2392822" cy="914400"/>
          </a:xfrm>
          <a:prstGeom prst="rect">
            <a:avLst/>
          </a:prstGeom>
          <a:solidFill>
            <a:srgbClr val="782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朴素贝叶斯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0D4C-689E-C645-9B77-844D39C4E1B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3334B-90BD-9C49-ACA8-69749E239EA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299103" y="68366"/>
            <a:ext cx="2392822" cy="914400"/>
          </a:xfrm>
          <a:prstGeom prst="rect">
            <a:avLst/>
          </a:prstGeom>
          <a:solidFill>
            <a:srgbClr val="782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朴素贝叶斯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336754.htm" TargetMode="External"/><Relationship Id="rId3" Type="http://schemas.openxmlformats.org/officeDocument/2006/relationships/hyperlink" Target="http://baike.baidu.com/view/703605.htm" TargetMode="External"/><Relationship Id="rId7" Type="http://schemas.openxmlformats.org/officeDocument/2006/relationships/hyperlink" Target="http://baike.baidu.com/view/336751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aike.baidu.com/view/4356081.htm" TargetMode="External"/><Relationship Id="rId5" Type="http://schemas.openxmlformats.org/officeDocument/2006/relationships/hyperlink" Target="http://baike.baidu.com/view/1980130.htm" TargetMode="External"/><Relationship Id="rId4" Type="http://schemas.openxmlformats.org/officeDocument/2006/relationships/hyperlink" Target="http://baike.baidu.com/view/541856.htm" TargetMode="External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1904" y="747133"/>
            <a:ext cx="12199426" cy="4156464"/>
          </a:xfrm>
          <a:prstGeom prst="rect">
            <a:avLst/>
          </a:prstGeom>
          <a:solidFill>
            <a:srgbClr val="782B7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机器学习基础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朴素贝叶斯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例题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6530" y="2820035"/>
            <a:ext cx="11839575" cy="1061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8830" y="1370965"/>
            <a:ext cx="10594340" cy="2879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9595" y="5420995"/>
            <a:ext cx="11052810" cy="93408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5467985" y="4250055"/>
            <a:ext cx="927100" cy="117094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60500" y="1403985"/>
            <a:ext cx="927100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3287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训练数据集：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由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的联合概率分布</a:t>
            </a:r>
            <a:r>
              <a:rPr lang="en-US" altLang="zh-CN" dirty="0"/>
              <a:t>P(X,Y)</a:t>
            </a:r>
            <a:r>
              <a:rPr lang="zh-CN" altLang="en-US" dirty="0"/>
              <a:t>独立同分布产生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朴素贝叶斯通过训练数据集学习联合概率分布</a:t>
            </a:r>
            <a:r>
              <a:rPr lang="en-US" altLang="zh-CN" dirty="0"/>
              <a:t>P(X,Y) 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即先验概率分布：</a:t>
            </a:r>
            <a:endParaRPr lang="en-US" altLang="zh-CN" dirty="0"/>
          </a:p>
          <a:p>
            <a:pPr lvl="1"/>
            <a:r>
              <a:rPr lang="zh-CN" altLang="en-US" dirty="0"/>
              <a:t>及条件概率分布：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注意：条件概率为指数级别的参数：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53" y="2210098"/>
            <a:ext cx="410188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472" y="4810813"/>
            <a:ext cx="2712318" cy="3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07" y="5493538"/>
            <a:ext cx="808889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44" y="5885096"/>
            <a:ext cx="936104" cy="69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基本方法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8723"/>
            <a:ext cx="10515600" cy="4351338"/>
          </a:xfrm>
        </p:spPr>
        <p:txBody>
          <a:bodyPr/>
          <a:lstStyle/>
          <a:p>
            <a:r>
              <a:rPr lang="zh-CN" altLang="en-US" dirty="0"/>
              <a:t>条件独立性假设：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“朴素”贝叶斯名字由来，牺牲分类准确性。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贝叶斯定理：</a:t>
            </a:r>
            <a:endParaRPr lang="en-US" altLang="zh-CN" dirty="0"/>
          </a:p>
          <a:p>
            <a:endParaRPr lang="en-GB" altLang="zh-CN" dirty="0"/>
          </a:p>
          <a:p>
            <a:r>
              <a:rPr lang="zh-CN" altLang="en-US" dirty="0"/>
              <a:t>代入上式：</a:t>
            </a: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62" y="2223142"/>
            <a:ext cx="677588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69" y="4572433"/>
            <a:ext cx="598466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00" y="5660536"/>
            <a:ext cx="713239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基本方法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44919"/>
            <a:ext cx="10515600" cy="4351338"/>
          </a:xfrm>
        </p:spPr>
        <p:txBody>
          <a:bodyPr/>
          <a:lstStyle/>
          <a:p>
            <a:r>
              <a:rPr lang="zh-CN" altLang="en-US" dirty="0"/>
              <a:t>贝叶斯分类器：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分母对所有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k</a:t>
            </a:r>
            <a:r>
              <a:rPr lang="zh-CN" altLang="en-US" dirty="0"/>
              <a:t>都相同：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31" y="2892753"/>
            <a:ext cx="726095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31" y="5234063"/>
            <a:ext cx="615839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基本方法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96" y="4629124"/>
            <a:ext cx="4700724" cy="133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6913" y="2248454"/>
            <a:ext cx="8424936" cy="4839816"/>
          </a:xfrm>
        </p:spPr>
        <p:txBody>
          <a:bodyPr/>
          <a:lstStyle/>
          <a:p>
            <a:r>
              <a:rPr lang="zh-CN" altLang="en-US" dirty="0"/>
              <a:t>应用极大似然估计法估计相应的概率：</a:t>
            </a:r>
            <a:endParaRPr lang="en-US" altLang="zh-CN" dirty="0"/>
          </a:p>
          <a:p>
            <a:r>
              <a:rPr lang="zh-CN" altLang="en-US" dirty="0"/>
              <a:t>先验概率</a:t>
            </a:r>
            <a:r>
              <a:rPr lang="en-US" altLang="zh-CN" dirty="0"/>
              <a:t>P(Y=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k</a:t>
            </a:r>
            <a:r>
              <a:rPr lang="en-US" altLang="zh-CN" dirty="0"/>
              <a:t>)</a:t>
            </a:r>
            <a:r>
              <a:rPr lang="zh-CN" altLang="en-US" dirty="0"/>
              <a:t>的极大似然估计是：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设第</a:t>
            </a:r>
            <a:r>
              <a:rPr lang="en-US" altLang="zh-CN" dirty="0"/>
              <a:t>j</a:t>
            </a:r>
            <a:r>
              <a:rPr lang="zh-CN" altLang="en-US" dirty="0"/>
              <a:t>个特征</a:t>
            </a:r>
            <a:r>
              <a:rPr lang="en-US" altLang="zh-CN" dirty="0"/>
              <a:t>x</a:t>
            </a:r>
            <a:r>
              <a:rPr lang="en-US" altLang="zh-CN" baseline="30000" dirty="0"/>
              <a:t>(j)</a:t>
            </a:r>
            <a:r>
              <a:rPr lang="zh-CN" altLang="en-US" dirty="0"/>
              <a:t>可能取值的集合为：</a:t>
            </a:r>
            <a:endParaRPr lang="en-US" altLang="zh-CN" dirty="0"/>
          </a:p>
          <a:p>
            <a:r>
              <a:rPr lang="zh-CN" altLang="en-US" dirty="0"/>
              <a:t>条件概率的极大似然估计：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70" y="2523027"/>
            <a:ext cx="4298828" cy="93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56" y="3766645"/>
            <a:ext cx="231272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42" y="6266160"/>
            <a:ext cx="5791649" cy="39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朴素贝叶斯法的参数估计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8763" y="2256071"/>
            <a:ext cx="8424936" cy="5544616"/>
          </a:xfrm>
        </p:spPr>
        <p:txBody>
          <a:bodyPr>
            <a:normAutofit/>
          </a:bodyPr>
          <a:lstStyle/>
          <a:p>
            <a:r>
              <a:rPr lang="zh-CN" altLang="en-US" dirty="0"/>
              <a:t>学习与分类算法</a:t>
            </a:r>
            <a:r>
              <a:rPr lang="en-US" altLang="zh-CN" dirty="0"/>
              <a:t>Naïve Bayes Algorithm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输入：</a:t>
            </a:r>
            <a:endParaRPr lang="en-US" altLang="zh-CN" dirty="0"/>
          </a:p>
          <a:p>
            <a:pPr lvl="1"/>
            <a:r>
              <a:rPr lang="zh-CN" altLang="en-US" dirty="0"/>
              <a:t>训练数据集</a:t>
            </a:r>
            <a:endParaRPr lang="en-US" altLang="zh-CN" dirty="0"/>
          </a:p>
          <a:p>
            <a:pPr marL="393065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个样本的第</a:t>
            </a:r>
            <a:r>
              <a:rPr lang="en-US" altLang="zh-CN" dirty="0"/>
              <a:t>j</a:t>
            </a:r>
            <a:r>
              <a:rPr lang="zh-CN" altLang="en-US" dirty="0"/>
              <a:t>个特征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j</a:t>
            </a:r>
            <a:r>
              <a:rPr lang="zh-CN" altLang="en-US" dirty="0"/>
              <a:t>个特征可能取的第</a:t>
            </a:r>
            <a:r>
              <a:rPr lang="en-US" altLang="zh-CN" i="1" dirty="0"/>
              <a:t>l</a:t>
            </a:r>
            <a:r>
              <a:rPr lang="zh-CN" altLang="en-US" dirty="0"/>
              <a:t>个值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输出：</a:t>
            </a:r>
            <a:endParaRPr lang="en-US" altLang="zh-CN" dirty="0"/>
          </a:p>
          <a:p>
            <a:pPr lvl="1"/>
            <a:r>
              <a:rPr lang="en-US" altLang="zh-CN" dirty="0"/>
              <a:t> x</a:t>
            </a:r>
            <a:r>
              <a:rPr lang="zh-CN" altLang="en-US" dirty="0"/>
              <a:t>的分类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50" y="3178671"/>
            <a:ext cx="429347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5" y="3898138"/>
            <a:ext cx="3029508" cy="44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9" y="4736891"/>
            <a:ext cx="3468027" cy="53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8" y="3927632"/>
            <a:ext cx="612067" cy="5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86" y="4736891"/>
            <a:ext cx="448909" cy="52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46" y="5719075"/>
            <a:ext cx="2885300" cy="4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朴素贝叶斯法的参数</a:t>
            </a:r>
            <a:r>
              <a:rPr lang="zh-CN" altLang="en-US" dirty="0">
                <a:sym typeface="+mn-ea"/>
              </a:rPr>
              <a:t>估计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405" y="2365683"/>
            <a:ext cx="8424936" cy="5544616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、计算先验概率和条件概率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93065" lvl="1" indent="0">
              <a:buNone/>
            </a:pP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61" y="3456785"/>
            <a:ext cx="5305149" cy="316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朴素贝叶斯法的参数</a:t>
            </a:r>
            <a:r>
              <a:rPr lang="zh-CN" altLang="en-US" dirty="0">
                <a:sym typeface="+mn-ea"/>
              </a:rPr>
              <a:t>估计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667" y="2240868"/>
            <a:ext cx="8424936" cy="5544616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、对于给定的实例</a:t>
            </a:r>
            <a:endParaRPr lang="en-US" altLang="zh-CN" dirty="0"/>
          </a:p>
          <a:p>
            <a:pPr lvl="1"/>
            <a:r>
              <a:rPr lang="zh-CN" altLang="en-US" dirty="0"/>
              <a:t>计算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、确定</a:t>
            </a:r>
            <a:r>
              <a:rPr lang="en-US" altLang="zh-CN" dirty="0"/>
              <a:t>x</a:t>
            </a:r>
            <a:r>
              <a:rPr lang="zh-CN" altLang="en-US" dirty="0"/>
              <a:t>的类别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93065" lvl="1" indent="0">
              <a:buNone/>
            </a:pPr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07907"/>
            <a:ext cx="681761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20" y="2615973"/>
            <a:ext cx="326061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64" y="5317741"/>
            <a:ext cx="648804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朴素贝叶斯法的参数</a:t>
            </a:r>
            <a:r>
              <a:rPr lang="zh-CN" altLang="en-US" dirty="0">
                <a:sym typeface="+mn-ea"/>
              </a:rPr>
              <a:t>估计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528" y="2204864"/>
            <a:ext cx="8424936" cy="4839816"/>
          </a:xfrm>
        </p:spPr>
        <p:txBody>
          <a:bodyPr/>
          <a:lstStyle/>
          <a:p>
            <a:r>
              <a:rPr lang="zh-CN" altLang="en-US" dirty="0"/>
              <a:t>贝叶斯决策就是在不完全情报下，对部分未知的状态用</a:t>
            </a:r>
            <a:r>
              <a:rPr lang="zh-CN" altLang="en-US" dirty="0">
                <a:hlinkClick r:id="rId3"/>
              </a:rPr>
              <a:t>主观概率</a:t>
            </a:r>
            <a:r>
              <a:rPr lang="zh-CN" altLang="en-US" dirty="0"/>
              <a:t>估计，然后用</a:t>
            </a:r>
            <a:r>
              <a:rPr lang="zh-CN" altLang="en-US" dirty="0">
                <a:hlinkClick r:id="rId4"/>
              </a:rPr>
              <a:t>贝叶斯公式</a:t>
            </a:r>
            <a:r>
              <a:rPr lang="zh-CN" altLang="en-US" dirty="0"/>
              <a:t>对发生概率进行修正，最后再利用期望值和修正概率做出最优决策。</a:t>
            </a:r>
          </a:p>
          <a:p>
            <a:r>
              <a:rPr lang="zh-CN" altLang="en-US" dirty="0"/>
              <a:t>贝叶斯决策理论方法是</a:t>
            </a:r>
            <a:r>
              <a:rPr lang="zh-CN" altLang="en-US" dirty="0">
                <a:hlinkClick r:id="rId5"/>
              </a:rPr>
              <a:t>统计模型</a:t>
            </a:r>
            <a:r>
              <a:rPr lang="zh-CN" altLang="en-US" dirty="0"/>
              <a:t>决策中的一个基本方法，其基本思想是：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、已知</a:t>
            </a:r>
            <a:r>
              <a:rPr lang="zh-CN" altLang="en-US" dirty="0">
                <a:hlinkClick r:id="rId6"/>
              </a:rPr>
              <a:t>类条件概率密度</a:t>
            </a:r>
            <a:r>
              <a:rPr lang="zh-CN" altLang="en-US" dirty="0"/>
              <a:t>参数表达式和</a:t>
            </a:r>
            <a:r>
              <a:rPr lang="zh-CN" altLang="en-US" dirty="0">
                <a:hlinkClick r:id="rId7"/>
              </a:rPr>
              <a:t>先验概率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、利用贝叶斯公式转换成</a:t>
            </a:r>
            <a:r>
              <a:rPr lang="zh-CN" altLang="en-US" dirty="0">
                <a:hlinkClick r:id="rId8"/>
              </a:rPr>
              <a:t>后验概率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、根据后验概率大小进行决策分类。</a:t>
            </a:r>
          </a:p>
        </p:txBody>
      </p:sp>
      <p:pic>
        <p:nvPicPr>
          <p:cNvPr id="5122" name="Picture 2" descr="贝叶斯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9672"/>
            <a:ext cx="1905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345831" y="1197464"/>
            <a:ext cx="10515600" cy="1325563"/>
          </a:xfrm>
        </p:spPr>
        <p:txBody>
          <a:bodyPr/>
          <a:lstStyle/>
          <a:p>
            <a:r>
              <a:rPr lang="zh-CN" altLang="en-US" dirty="0"/>
              <a:t>贝叶斯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189" y="2311235"/>
            <a:ext cx="10515600" cy="4351338"/>
          </a:xfrm>
        </p:spPr>
        <p:txBody>
          <a:bodyPr/>
          <a:lstStyle/>
          <a:p>
            <a:r>
              <a:rPr lang="zh-CN" altLang="en-US" dirty="0"/>
              <a:t>考虑：用极大似然估计可能会出现所要估计的</a:t>
            </a:r>
            <a:r>
              <a:rPr lang="zh-CN" altLang="en-US" dirty="0">
                <a:solidFill>
                  <a:srgbClr val="FF0000"/>
                </a:solidFill>
              </a:rPr>
              <a:t>概率值为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的情况，这时会影响到后 验概率的计算结果，使分类产生偏差</a:t>
            </a:r>
            <a:r>
              <a:rPr lang="en-US" altLang="zh-CN" dirty="0"/>
              <a:t>.</a:t>
            </a:r>
            <a:r>
              <a:rPr lang="zh-CN" altLang="en-US" dirty="0"/>
              <a:t>解决这一问题的方法是采用</a:t>
            </a:r>
            <a:r>
              <a:rPr lang="zh-CN" altLang="en-US" dirty="0">
                <a:solidFill>
                  <a:srgbClr val="FF0000"/>
                </a:solidFill>
              </a:rPr>
              <a:t>贝叶斯估计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条件概率的贝叶斯估计：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先验概率的贝叶斯估计：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86" y="3997055"/>
            <a:ext cx="6104429" cy="151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45" y="5721921"/>
            <a:ext cx="3104154" cy="94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贝叶斯估计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73480" y="1518196"/>
            <a:ext cx="9951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kern="100" dirty="0">
                <a:latin typeface="+mj-ea"/>
                <a:ea typeface="+mj-ea"/>
                <a:cs typeface="Times New Roman" panose="02020603050405020304" pitchFamily="18" charset="0"/>
              </a:rPr>
              <a:t>假设我们正在构建一个分类器，该分类器说明文本是否与运动</a:t>
            </a:r>
            <a:r>
              <a:rPr lang="en-US" altLang="zh-CN" sz="2800" kern="100" dirty="0">
                <a:latin typeface="+mj-ea"/>
                <a:ea typeface="+mj-ea"/>
                <a:cs typeface="Times New Roman" panose="02020603050405020304" pitchFamily="18" charset="0"/>
              </a:rPr>
              <a:t>(Sports)</a:t>
            </a:r>
            <a:r>
              <a:rPr lang="zh-CN" altLang="zh-CN" sz="2800" kern="100" dirty="0">
                <a:latin typeface="+mj-ea"/>
                <a:ea typeface="+mj-ea"/>
                <a:cs typeface="Times New Roman" panose="02020603050405020304" pitchFamily="18" charset="0"/>
              </a:rPr>
              <a:t>有关。我们的训练数据有</a:t>
            </a:r>
            <a:r>
              <a:rPr lang="en-US" altLang="zh-CN" sz="2800" kern="100" dirty="0">
                <a:latin typeface="+mj-ea"/>
                <a:ea typeface="+mj-ea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latin typeface="+mj-ea"/>
                <a:ea typeface="+mj-ea"/>
                <a:cs typeface="Times New Roman" panose="02020603050405020304" pitchFamily="18" charset="0"/>
              </a:rPr>
              <a:t>句话：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73587" y="2628430"/>
          <a:ext cx="9477186" cy="2194560"/>
        </p:xfrm>
        <a:graphic>
          <a:graphicData uri="http://schemas.openxmlformats.org/drawingml/2006/table">
            <a:tbl>
              <a:tblPr firstRow="1" firstCol="1" lastRow="1" lastCol="1">
                <a:tableStyleId>{93296810-A885-4BE3-A3E7-6D5BEEA58F35}</a:tableStyleId>
              </a:tblPr>
              <a:tblGrid>
                <a:gridCol w="473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  <a:latin typeface="+mj-ea"/>
                          <a:ea typeface="+mj-ea"/>
                        </a:rPr>
                        <a:t>文本</a:t>
                      </a:r>
                      <a:endParaRPr lang="zh-CN" sz="2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  <a:latin typeface="+mj-ea"/>
                          <a:ea typeface="+mj-ea"/>
                        </a:rPr>
                        <a:t>标签</a:t>
                      </a:r>
                      <a:endParaRPr lang="zh-CN" sz="2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 great game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The election was over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Not 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Very clean match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 clean but forgettable game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It was a close election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Not Sports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21080" y="2990831"/>
            <a:ext cx="10988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73480" y="5064711"/>
                <a:ext cx="96774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CN" b="1" dirty="0">
                    <a:latin typeface="+mj-ea"/>
                    <a:ea typeface="+mj-ea"/>
                    <a:cs typeface="Euclid" panose="02020503060505020303" pitchFamily="18" charset="0"/>
                  </a:rPr>
                  <a:t>我们想要计算句子“A very close </a:t>
                </a:r>
                <a:r>
                  <a:rPr lang="en-US" altLang="zh-CN" b="1" dirty="0" err="1">
                    <a:latin typeface="+mj-ea"/>
                    <a:ea typeface="+mj-ea"/>
                    <a:cs typeface="Euclid" panose="02020503060505020303" pitchFamily="18" charset="0"/>
                  </a:rPr>
                  <a:t>game”是</a:t>
                </a:r>
                <a:r>
                  <a:rPr lang="en-US" altLang="zh-CN" b="1" dirty="0">
                    <a:latin typeface="+mj-ea"/>
                    <a:cs typeface="Euclid" panose="02020503060505020303" pitchFamily="18" charset="0"/>
                  </a:rPr>
                  <a:t> Sports </a:t>
                </a:r>
                <a:r>
                  <a:rPr lang="en-US" altLang="zh-CN" b="1" dirty="0" err="1">
                    <a:latin typeface="+mj-ea"/>
                    <a:ea typeface="+mj-ea"/>
                    <a:cs typeface="Euclid" panose="02020503060505020303" pitchFamily="18" charset="0"/>
                  </a:rPr>
                  <a:t>的概率以及它不是</a:t>
                </a:r>
                <a:r>
                  <a:rPr lang="en-US" altLang="zh-CN" b="1" dirty="0">
                    <a:latin typeface="+mj-ea"/>
                    <a:cs typeface="Euclid" panose="02020503060505020303" pitchFamily="18" charset="0"/>
                  </a:rPr>
                  <a:t> Sports </a:t>
                </a:r>
                <a:r>
                  <a:rPr lang="en-US" altLang="zh-CN" b="1" dirty="0" err="1">
                    <a:latin typeface="+mj-ea"/>
                    <a:ea typeface="+mj-ea"/>
                    <a:cs typeface="Euclid" panose="02020503060505020303" pitchFamily="18" charset="0"/>
                  </a:rPr>
                  <a:t>的概率</a:t>
                </a:r>
                <a:r>
                  <a:rPr lang="en-US" altLang="zh-CN" b="1" dirty="0"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spcAft>
                    <a:spcPts val="0"/>
                  </a:spcAft>
                </a:pPr>
                <a:endParaRPr lang="en-US" altLang="zh-CN" b="1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CN" b="1" dirty="0" err="1">
                    <a:latin typeface="+mj-ea"/>
                    <a:ea typeface="+mj-ea"/>
                    <a:cs typeface="Euclid" panose="02020503060505020303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 b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𝐩𝐨𝐫𝐭𝐬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|</m:t>
                    </m:r>
                    <m:r>
                      <a:rPr lang="en-US" altLang="zh-CN" b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𝐚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𝐯𝐞𝐫𝐲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𝐜𝐥𝐨𝐬𝐞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𝐠𝐚𝐦𝐞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latin typeface="+mj-ea"/>
                    <a:ea typeface="+mj-ea"/>
                    <a:cs typeface="Euclid" panose="02020503060505020303" pitchFamily="18" charset="0"/>
                  </a:rPr>
                  <a:t>这个句子的类别是</a:t>
                </a:r>
                <a:r>
                  <a:rPr lang="en-US" altLang="zh-CN" b="1" dirty="0" err="1">
                    <a:latin typeface="+mj-ea"/>
                    <a:ea typeface="+mj-ea"/>
                    <a:cs typeface="Euclid" panose="02020503060505020303" pitchFamily="18" charset="0"/>
                  </a:rPr>
                  <a:t>Sports的概率</a:t>
                </a:r>
                <a:endParaRPr lang="zh-CN" altLang="zh-CN" b="1" dirty="0">
                  <a:latin typeface="+mj-ea"/>
                  <a:ea typeface="+mj-ea"/>
                  <a:cs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5064711"/>
                <a:ext cx="9677400" cy="923330"/>
              </a:xfrm>
              <a:prstGeom prst="rect">
                <a:avLst/>
              </a:prstGeom>
              <a:blipFill rotWithShape="1">
                <a:blip r:embed="rId3"/>
                <a:stretch>
                  <a:fillRect t="-63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800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21080" y="2990831"/>
            <a:ext cx="10988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68338" y="1247746"/>
                <a:ext cx="10195560" cy="5374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特征：单词的频率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已知贝叶斯定理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，则：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(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Sports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|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a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very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close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game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j-ea"/>
                          <a:cs typeface="Euclid" panose="02020503060505020303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(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a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very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close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game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|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Sports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)×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(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Sports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(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a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very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close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game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j-ea"/>
                              <a:cs typeface="Euclid" panose="02020503060505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:endParaRPr lang="zh-CN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由于我们只是试图找出哪个类别有更大的概率，可以舍弃除数，只是比较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very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close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game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 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very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close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game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Not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Not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</m:t>
                    </m:r>
                  </m:oMath>
                </a14:m>
                <a:endParaRPr lang="zh-CN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247746"/>
                <a:ext cx="10195560" cy="5374356"/>
              </a:xfrm>
              <a:prstGeom prst="rect">
                <a:avLst/>
              </a:prstGeom>
              <a:blipFill rotWithShape="1">
                <a:blip r:embed="rId3"/>
                <a:stretch>
                  <a:fillRect l="-3" t="-11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8005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36149" y="3323088"/>
            <a:ext cx="10988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9357" y="1668729"/>
            <a:ext cx="8031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我们假设一个句子中的每个单词都与其他单词无关。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36149" y="2568120"/>
                <a:ext cx="6096000" cy="8224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very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close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game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)=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very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)×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close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)×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game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49" y="2568120"/>
                <a:ext cx="6096000" cy="822469"/>
              </a:xfrm>
              <a:prstGeom prst="rect">
                <a:avLst/>
              </a:prstGeom>
              <a:blipFill rotWithShape="1">
                <a:blip r:embed="rId3"/>
                <a:stretch>
                  <a:fillRect l="-3" t="-22" r="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7802" y="4119148"/>
                <a:ext cx="10913821" cy="832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𝑣𝑒𝑟𝑦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𝑐𝑙𝑜𝑠𝑒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𝑔𝑎𝑚𝑒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𝑆𝑝𝑜𝑟𝑡𝑠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𝑆𝑝𝑜𝑟𝑡𝑠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 )×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𝑣𝑒𝑟𝑦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𝑆𝑝𝑜𝑟𝑡𝑠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𝑐𝑙𝑜𝑠𝑒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𝑆𝑝𝑜𝑟𝑡𝑠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)×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𝑔𝑎𝑚𝑒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𝑆𝑝𝑜𝑟𝑡𝑠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2" y="4119148"/>
                <a:ext cx="10913821" cy="832216"/>
              </a:xfrm>
              <a:prstGeom prst="rect">
                <a:avLst/>
              </a:prstGeom>
              <a:blipFill rotWithShape="1">
                <a:blip r:embed="rId4"/>
                <a:stretch>
                  <a:fillRect l="-1" t="-65" r="2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8005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8338" y="4023570"/>
                <a:ext cx="10807382" cy="2486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然后，在计算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𝑔𝑎𝑚𝑒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𝑆𝑝𝑜𝑟𝑡𝑠</m:t>
                        </m:r>
                      </m:e>
                    </m:d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就是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“game”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有多少次出现在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Sports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的</a:t>
                </a:r>
                <a:r>
                  <a:rPr lang="zh-CN" altLang="zh-CN" dirty="0">
                    <a:latin typeface="+mj-ea"/>
                    <a:ea typeface="+mj-ea"/>
                    <a:cs typeface="宋体" pitchFamily="2" charset="-122"/>
                  </a:rPr>
                  <a:t>样本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，然后除以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sports</a:t>
                </a:r>
                <a:r>
                  <a:rPr lang="zh-CN" altLang="en-US" dirty="0">
                    <a:latin typeface="+mj-ea"/>
                    <a:ea typeface="+mj-ea"/>
                    <a:cs typeface="Euclid" panose="02020503060505020303" pitchFamily="18" charset="0"/>
                  </a:rPr>
                  <a:t>为标签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的</a:t>
                </a:r>
                <a:r>
                  <a:rPr lang="zh-CN" altLang="en-US" dirty="0">
                    <a:latin typeface="+mj-ea"/>
                    <a:ea typeface="+mj-ea"/>
                    <a:cs typeface="Euclid" panose="02020503060505020303" pitchFamily="18" charset="0"/>
                  </a:rPr>
                  <a:t>文本的单词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总数（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3+3+5=11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endParaRPr lang="en-US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𝑔𝑎𝑚𝑒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𝑆𝑝𝑜𝑟𝑡𝑠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endParaRPr lang="en-US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“close”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不会出现在任何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sports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样本中！那就是说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𝑐𝑙𝑜𝑠𝑒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𝑆𝑝𝑜𝑟𝑡𝑠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4023570"/>
                <a:ext cx="10807382" cy="2486706"/>
              </a:xfrm>
              <a:prstGeom prst="rect">
                <a:avLst/>
              </a:prstGeom>
              <a:blipFill rotWithShape="1">
                <a:blip r:embed="rId3"/>
                <a:stretch>
                  <a:fillRect l="-3" t="-8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68338" y="1606965"/>
                <a:ext cx="4693920" cy="2242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计算每个类别的先验概率：</a:t>
                </a:r>
                <a:endParaRPr lang="en-US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对于训练集中的给定句子，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Sports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的概率为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⅗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Not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是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⅖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606965"/>
                <a:ext cx="4693920" cy="2242409"/>
              </a:xfrm>
              <a:prstGeom prst="rect">
                <a:avLst/>
              </a:prstGeom>
              <a:blipFill rotWithShape="1">
                <a:blip r:embed="rId4"/>
                <a:stretch>
                  <a:fillRect l="-7" t="-19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5728" y="1097347"/>
          <a:ext cx="5375742" cy="2560320"/>
        </p:xfrm>
        <a:graphic>
          <a:graphicData uri="http://schemas.openxmlformats.org/drawingml/2006/table">
            <a:tbl>
              <a:tblPr firstRow="1" firstCol="1" lastRow="1" lastCol="1">
                <a:tableStyleId>{93296810-A885-4BE3-A3E7-6D5BEEA58F35}</a:tableStyleId>
              </a:tblPr>
              <a:tblGrid>
                <a:gridCol w="335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  <a:latin typeface="+mj-ea"/>
                          <a:ea typeface="+mj-ea"/>
                        </a:rPr>
                        <a:t>文本</a:t>
                      </a:r>
                      <a:endParaRPr lang="zh-CN" sz="2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  <a:latin typeface="+mj-ea"/>
                          <a:ea typeface="+mj-ea"/>
                        </a:rPr>
                        <a:t>标签</a:t>
                      </a:r>
                      <a:endParaRPr lang="zh-CN" sz="2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 great game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The election was over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Not 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Very clean match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Sports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 clean but forgettable game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Sports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It was a close election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Not Sports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8005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8545" y="3360218"/>
            <a:ext cx="10988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94825" y="2019158"/>
            <a:ext cx="9486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通过使用一种称为</a:t>
            </a:r>
            <a:r>
              <a:rPr lang="zh-CN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拉普拉斯平滑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的方法：我们为每个计数加</a:t>
            </a:r>
            <a:r>
              <a:rPr lang="en-US" altLang="zh-CN" kern="100" dirty="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，因此它永远不会为零。为了平衡这一点，我们将可能单词的数量添加到除数中，因此</a:t>
            </a:r>
            <a:r>
              <a:rPr lang="zh-CN" altLang="en-US" kern="100" dirty="0">
                <a:latin typeface="+mj-ea"/>
                <a:ea typeface="+mj-ea"/>
                <a:cs typeface="Times New Roman" panose="02020603050405020304" pitchFamily="18" charset="0"/>
              </a:rPr>
              <a:t>计算结果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永远不会大于</a:t>
            </a:r>
            <a:r>
              <a:rPr lang="en-US" altLang="zh-CN" kern="100" dirty="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405" y="3817418"/>
            <a:ext cx="9418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dirty="0">
                <a:latin typeface="+mj-ea"/>
                <a:ea typeface="+mj-ea"/>
                <a:cs typeface="Euclid" panose="02020503060505020303" pitchFamily="18" charset="0"/>
              </a:rPr>
              <a:t>在</a:t>
            </a:r>
            <a:r>
              <a:rPr lang="zh-CN" altLang="en-US" dirty="0">
                <a:latin typeface="+mj-ea"/>
                <a:ea typeface="+mj-ea"/>
                <a:cs typeface="Euclid" panose="02020503060505020303" pitchFamily="18" charset="0"/>
              </a:rPr>
              <a:t>这里</a:t>
            </a:r>
            <a:r>
              <a:rPr lang="zh-CN" altLang="zh-CN" dirty="0">
                <a:latin typeface="+mj-ea"/>
                <a:ea typeface="+mj-ea"/>
                <a:cs typeface="Euclid" panose="02020503060505020303" pitchFamily="18" charset="0"/>
              </a:rPr>
              <a:t>的情况下，可能单词是</a:t>
            </a:r>
            <a:r>
              <a:rPr lang="en-US" altLang="zh-CN" dirty="0">
                <a:latin typeface="+mj-ea"/>
                <a:ea typeface="+mj-ea"/>
                <a:cs typeface="Euclid" panose="02020503060505020303" pitchFamily="18" charset="0"/>
              </a:rPr>
              <a:t>['a', 'great', 'very', 'over', 'it', 'but', 'game', 'election', 'clean', 'close', 'the', 'was', 'forgettable', 'match']</a:t>
            </a:r>
            <a:r>
              <a:rPr lang="zh-CN" altLang="zh-CN" dirty="0">
                <a:latin typeface="+mj-ea"/>
                <a:ea typeface="+mj-ea"/>
                <a:cs typeface="Euclid" panose="02020503060505020303" pitchFamily="18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63405" y="5216898"/>
                <a:ext cx="7962900" cy="999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由于可能的单词数是</a:t>
                </a:r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14</a:t>
                </a:r>
                <a:r>
                  <a:rPr lang="zh-CN" altLang="zh-CN" dirty="0">
                    <a:latin typeface="+mj-ea"/>
                    <a:ea typeface="+mj-ea"/>
                    <a:cs typeface="Euclid" panose="02020503060505020303" pitchFamily="18" charset="0"/>
                  </a:rPr>
                  <a:t>，因此应用平滑处理可以得到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game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sports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11+14</m:t>
                        </m:r>
                      </m:den>
                    </m:f>
                  </m:oMath>
                </a14:m>
                <a:r>
                  <a:rPr lang="en-US" altLang="zh-CN" dirty="0"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:endParaRPr lang="zh-CN" altLang="zh-CN" dirty="0">
                  <a:latin typeface="+mj-ea"/>
                  <a:ea typeface="+mj-ea"/>
                  <a:cs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5" y="5216898"/>
                <a:ext cx="7962900" cy="999697"/>
              </a:xfrm>
              <a:prstGeom prst="rect">
                <a:avLst/>
              </a:prstGeom>
              <a:blipFill rotWithShape="1">
                <a:blip r:embed="rId3"/>
                <a:stretch>
                  <a:fillRect l="-6" t="-37" r="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注: 弯曲线形 9"/>
          <p:cNvSpPr/>
          <p:nvPr/>
        </p:nvSpPr>
        <p:spPr>
          <a:xfrm>
            <a:off x="8216705" y="3079706"/>
            <a:ext cx="2065020" cy="677863"/>
          </a:xfrm>
          <a:prstGeom prst="borderCallout2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个单词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552632" y="-21930"/>
          <a:ext cx="5608339" cy="1807743"/>
        </p:xfrm>
        <a:graphic>
          <a:graphicData uri="http://schemas.openxmlformats.org/drawingml/2006/table">
            <a:tbl>
              <a:tblPr firstRow="1" firstCol="1" lastRow="1" lastCol="1">
                <a:tableStyleId>{93296810-A885-4BE3-A3E7-6D5BEEA58F35}</a:tableStyleId>
              </a:tblPr>
              <a:tblGrid>
                <a:gridCol w="350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 err="1">
                          <a:effectLst/>
                          <a:latin typeface="+mj-ea"/>
                          <a:ea typeface="+mj-ea"/>
                        </a:rPr>
                        <a:t>文本</a:t>
                      </a:r>
                      <a:endParaRPr lang="zh-CN" sz="18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 err="1">
                          <a:effectLst/>
                          <a:latin typeface="+mj-ea"/>
                          <a:ea typeface="+mj-ea"/>
                        </a:rPr>
                        <a:t>标签</a:t>
                      </a:r>
                      <a:endParaRPr lang="zh-CN" sz="18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A great game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Sports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The election was over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Not Sports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Very clean match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143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A clean but forgettable game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It was a close election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Not 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8005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21080" y="2990831"/>
            <a:ext cx="10988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838200" y="1786414"/>
              <a:ext cx="10515600" cy="1930400"/>
            </p:xfrm>
            <a:graphic>
              <a:graphicData uri="http://schemas.openxmlformats.org/drawingml/2006/table">
                <a:tbl>
                  <a:tblPr firstRow="1" firstCol="1" lastRow="1" lastCol="1">
                    <a:tableStyleId>{9DCAF9ED-07DC-4A11-8D7F-57B35C25682E}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Word</a:t>
                          </a:r>
                          <a:endParaRPr lang="zh-CN" sz="2400" dirty="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 (word | Sports)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 (word | Not Sports)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a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very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close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game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0+1</m:t>
                                    </m:r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÷</m:t>
                                </m:r>
                                <m:d>
                                  <m:dPr>
                                    <m:ctrlPr>
                                      <a:rPr lang="zh-C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400" dirty="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838200" y="1786414"/>
              <a:ext cx="10515600" cy="1930400"/>
            </p:xfrm>
            <a:graphic>
              <a:graphicData uri="http://schemas.openxmlformats.org/drawingml/2006/table">
                <a:tbl>
                  <a:tblPr firstRow="1" firstCol="1" lastRow="1" lastCol="1">
                    <a:tableStyleId>{9DCAF9ED-07DC-4A11-8D7F-57B35C25682E}</a:tableStyleId>
                  </a:tblPr>
                  <a:tblGrid>
                    <a:gridCol w="3505200"/>
                    <a:gridCol w="3505200"/>
                    <a:gridCol w="3505200"/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Word</a:t>
                          </a:r>
                          <a:endParaRPr lang="zh-CN" sz="2400" dirty="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 (word | Sports)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 (word | Not Sports)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428625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a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</a:tr>
                  <a:tr h="428625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very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</a:tr>
                  <a:tr h="428625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close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</a:tr>
                  <a:tr h="428625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game</a:t>
                          </a:r>
                          <a:endParaRPr lang="zh-CN" sz="2400">
                            <a:effectLst/>
                            <a:latin typeface="Calibri" panose="020F0502020204030204" pitchFamily="34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3101" y="3962008"/>
                <a:ext cx="6096000" cy="25785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clid" panose="02020503060505020303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clid" panose="02020503060505020303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 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|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Sports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)×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very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|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Sports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)×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close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|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Sports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)×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game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|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Sports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)×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Sports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=2.76×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Euclid" panose="02020503060505020303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=0.0000276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>
                  <a:latin typeface="Euclid" panose="02020503060505020303" pitchFamily="18" charset="0"/>
                  <a:ea typeface="Euclid" panose="02020503060505020303" pitchFamily="18" charset="0"/>
                  <a:cs typeface="Euclid" panose="02020503060505020303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clid" panose="02020503060505020303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clid" panose="02020503060505020303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   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Not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Sports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)×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very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Not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Sports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)×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close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Not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Sports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game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Not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Sports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)×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Not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Sports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)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=0.572×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Euclid" panose="02020503060505020303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Euclid" panose="02020503060505020303" pitchFamily="18" charset="0"/>
                                        <a:cs typeface="Euclid" panose="02020503060505020303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Euclid" panose="02020503060505020303" pitchFamily="18" charset="0"/>
                                    <a:cs typeface="Euclid" panose="02020503060505020303" pitchFamily="18" charset="0"/>
                                  </a:rPr>
                                  <m:t>=0.00000572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>
                  <a:latin typeface="Euclid" panose="02020503060505020303" pitchFamily="18" charset="0"/>
                  <a:ea typeface="Euclid" panose="02020503060505020303" pitchFamily="18" charset="0"/>
                  <a:cs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1" y="3962008"/>
                <a:ext cx="6096000" cy="2578526"/>
              </a:xfrm>
              <a:prstGeom prst="rect">
                <a:avLst/>
              </a:prstGeom>
              <a:blipFill rotWithShape="1">
                <a:blip r:embed="rId4"/>
                <a:stretch>
                  <a:fillRect l="-4" t="-9" r="-44017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52632" y="-21930"/>
          <a:ext cx="5608339" cy="1807743"/>
        </p:xfrm>
        <a:graphic>
          <a:graphicData uri="http://schemas.openxmlformats.org/drawingml/2006/table">
            <a:tbl>
              <a:tblPr firstRow="1" firstCol="1" lastRow="1" lastCol="1">
                <a:tableStyleId>{93296810-A885-4BE3-A3E7-6D5BEEA58F35}</a:tableStyleId>
              </a:tblPr>
              <a:tblGrid>
                <a:gridCol w="350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 err="1">
                          <a:effectLst/>
                          <a:latin typeface="+mj-ea"/>
                          <a:ea typeface="+mj-ea"/>
                        </a:rPr>
                        <a:t>文本</a:t>
                      </a:r>
                      <a:endParaRPr lang="zh-CN" sz="18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 err="1">
                          <a:effectLst/>
                          <a:latin typeface="+mj-ea"/>
                          <a:ea typeface="+mj-ea"/>
                        </a:rPr>
                        <a:t>标签</a:t>
                      </a:r>
                      <a:endParaRPr lang="zh-CN" sz="18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A great game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Sports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The election was over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Not Sports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Very clean match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143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A clean but forgettable game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07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It was a close election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Not Sports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8005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28" y="937604"/>
            <a:ext cx="7459413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例子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92" y="2060849"/>
            <a:ext cx="3777994" cy="277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73893"/>
            <a:ext cx="3549060" cy="265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5085184"/>
            <a:ext cx="700100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例子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76610"/>
            <a:ext cx="10515600" cy="4351338"/>
          </a:xfrm>
        </p:spPr>
        <p:txBody>
          <a:bodyPr/>
          <a:lstStyle/>
          <a:p>
            <a:r>
              <a:rPr lang="zh-CN" altLang="en-US" dirty="0"/>
              <a:t>考虑几个问题：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、如果属性之间不相互独立？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、如果属性</a:t>
            </a:r>
            <a:r>
              <a:rPr lang="en-US" altLang="zh-CN" dirty="0"/>
              <a:t>A</a:t>
            </a:r>
            <a:r>
              <a:rPr lang="zh-CN" altLang="en-US" dirty="0"/>
              <a:t>和属性</a:t>
            </a:r>
            <a:r>
              <a:rPr lang="en-US" altLang="zh-CN" dirty="0"/>
              <a:t>B</a:t>
            </a:r>
            <a:r>
              <a:rPr lang="zh-CN" altLang="en-US" dirty="0"/>
              <a:t>都很重要，但是相关？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、如果属性</a:t>
            </a:r>
            <a:r>
              <a:rPr lang="en-US" altLang="zh-CN" dirty="0"/>
              <a:t>A</a:t>
            </a:r>
            <a:r>
              <a:rPr lang="zh-CN" altLang="en-US" dirty="0"/>
              <a:t>，属性</a:t>
            </a:r>
            <a:r>
              <a:rPr lang="en-US" altLang="zh-CN" dirty="0"/>
              <a:t>B</a:t>
            </a:r>
            <a:r>
              <a:rPr lang="zh-CN" altLang="en-US" dirty="0"/>
              <a:t>之间独立，但是在属性</a:t>
            </a:r>
            <a:r>
              <a:rPr lang="en-US" altLang="zh-CN" dirty="0"/>
              <a:t>C</a:t>
            </a:r>
            <a:r>
              <a:rPr lang="zh-CN" altLang="en-US" dirty="0"/>
              <a:t>下有关？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、属性之间的条件概率究竟有多少个？</a:t>
            </a:r>
            <a:endParaRPr lang="en-US" altLang="zh-CN" dirty="0"/>
          </a:p>
        </p:txBody>
      </p:sp>
      <p:sp>
        <p:nvSpPr>
          <p:cNvPr id="5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朴素贝叶斯网络的缺陷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altLang="zh-CN" dirty="0"/>
              <a:t>(1)</a:t>
            </a:r>
            <a:r>
              <a:rPr lang="zh-CN" altLang="en-US" dirty="0"/>
              <a:t>故障诊断</a:t>
            </a:r>
            <a:r>
              <a:rPr lang="en-US" altLang="zh-CN" dirty="0"/>
              <a:t>(diagnose)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专家系统</a:t>
            </a:r>
            <a:r>
              <a:rPr lang="en-US" altLang="zh-CN" dirty="0"/>
              <a:t>(expert system)</a:t>
            </a:r>
          </a:p>
          <a:p>
            <a:r>
              <a:rPr lang="en-US" altLang="zh-CN" dirty="0"/>
              <a:t>(3)</a:t>
            </a:r>
            <a:r>
              <a:rPr lang="zh-CN" altLang="en-US" dirty="0"/>
              <a:t>规划</a:t>
            </a:r>
            <a:r>
              <a:rPr lang="en-US" altLang="zh-CN" dirty="0"/>
              <a:t>(planning)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学习</a:t>
            </a:r>
            <a:r>
              <a:rPr lang="en-US" altLang="zh-CN" dirty="0"/>
              <a:t>(learning)</a:t>
            </a:r>
          </a:p>
          <a:p>
            <a:r>
              <a:rPr lang="en-US" altLang="zh-CN" dirty="0"/>
              <a:t>(5)</a:t>
            </a:r>
            <a:r>
              <a:rPr lang="zh-CN" altLang="en-US" dirty="0"/>
              <a:t>分类</a:t>
            </a:r>
            <a:r>
              <a:rPr lang="en-US" altLang="zh-CN" dirty="0"/>
              <a:t>(classifying)</a:t>
            </a:r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贝叶斯网络的应用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461847" y="2934766"/>
          <a:ext cx="6283568" cy="2468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36900" imgH="1231900" progId="Equation.DSMT4">
                  <p:embed/>
                </p:oleObj>
              </mc:Choice>
              <mc:Fallback>
                <p:oleObj name="Equation" r:id="rId3" imgW="3136900" imgH="1231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7" y="2934766"/>
                        <a:ext cx="6283568" cy="24685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30569" y="2207321"/>
            <a:ext cx="3068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 marL="742950" indent="-285750"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400" b="1" i="1" u="sng">
                <a:solidFill>
                  <a:srgbClr val="CCECFF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kumimoji="1" lang="zh-CN" altLang="en-US" sz="3200" i="0" u="none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样本空间的划分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46525" y="5516388"/>
            <a:ext cx="3733800" cy="1219200"/>
          </a:xfrm>
          <a:prstGeom prst="rect">
            <a:avLst/>
          </a:prstGeom>
          <a:solidFill>
            <a:srgbClr val="00FFFF">
              <a:alpha val="50195"/>
            </a:srgbClr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l"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6075363" y="5516388"/>
            <a:ext cx="1604962" cy="609600"/>
          </a:xfrm>
          <a:custGeom>
            <a:avLst/>
            <a:gdLst>
              <a:gd name="T0" fmla="*/ 2147483647 w 1032"/>
              <a:gd name="T1" fmla="*/ 0 h 576"/>
              <a:gd name="T2" fmla="*/ 2147483647 w 1032"/>
              <a:gd name="T3" fmla="*/ 2147483647 h 576"/>
              <a:gd name="T4" fmla="*/ 2147483647 w 1032"/>
              <a:gd name="T5" fmla="*/ 2147483647 h 576"/>
              <a:gd name="T6" fmla="*/ 0 60000 65536"/>
              <a:gd name="T7" fmla="*/ 0 60000 65536"/>
              <a:gd name="T8" fmla="*/ 0 60000 65536"/>
              <a:gd name="T9" fmla="*/ 0 w 1032"/>
              <a:gd name="T10" fmla="*/ 0 h 576"/>
              <a:gd name="T11" fmla="*/ 1032 w 103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32" h="576">
                <a:moveTo>
                  <a:pt x="24" y="0"/>
                </a:moveTo>
                <a:cubicBezTo>
                  <a:pt x="12" y="192"/>
                  <a:pt x="0" y="384"/>
                  <a:pt x="168" y="480"/>
                </a:cubicBezTo>
                <a:cubicBezTo>
                  <a:pt x="336" y="576"/>
                  <a:pt x="888" y="560"/>
                  <a:pt x="1032" y="576"/>
                </a:cubicBezTo>
              </a:path>
            </a:pathLst>
          </a:cu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3946526" y="5770389"/>
            <a:ext cx="2314575" cy="601663"/>
          </a:xfrm>
          <a:custGeom>
            <a:avLst/>
            <a:gdLst>
              <a:gd name="T0" fmla="*/ 2147483647 w 1488"/>
              <a:gd name="T1" fmla="*/ 2147483647 h 568"/>
              <a:gd name="T2" fmla="*/ 2147483647 w 1488"/>
              <a:gd name="T3" fmla="*/ 2147483647 h 568"/>
              <a:gd name="T4" fmla="*/ 0 w 1488"/>
              <a:gd name="T5" fmla="*/ 0 h 568"/>
              <a:gd name="T6" fmla="*/ 0 60000 65536"/>
              <a:gd name="T7" fmla="*/ 0 60000 65536"/>
              <a:gd name="T8" fmla="*/ 0 60000 65536"/>
              <a:gd name="T9" fmla="*/ 0 w 1488"/>
              <a:gd name="T10" fmla="*/ 0 h 568"/>
              <a:gd name="T11" fmla="*/ 1488 w 1488"/>
              <a:gd name="T12" fmla="*/ 568 h 5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8" h="568">
                <a:moveTo>
                  <a:pt x="1488" y="240"/>
                </a:moveTo>
                <a:cubicBezTo>
                  <a:pt x="1324" y="404"/>
                  <a:pt x="1160" y="568"/>
                  <a:pt x="912" y="528"/>
                </a:cubicBezTo>
                <a:cubicBezTo>
                  <a:pt x="664" y="488"/>
                  <a:pt x="152" y="88"/>
                  <a:pt x="0" y="0"/>
                </a:cubicBezTo>
              </a:path>
            </a:pathLst>
          </a:cu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Freeform 9"/>
          <p:cNvSpPr/>
          <p:nvPr/>
        </p:nvSpPr>
        <p:spPr bwMode="auto">
          <a:xfrm>
            <a:off x="5165726" y="6329188"/>
            <a:ext cx="161925" cy="406400"/>
          </a:xfrm>
          <a:custGeom>
            <a:avLst/>
            <a:gdLst>
              <a:gd name="T0" fmla="*/ 0 w 104"/>
              <a:gd name="T1" fmla="*/ 0 h 384"/>
              <a:gd name="T2" fmla="*/ 2147483647 w 104"/>
              <a:gd name="T3" fmla="*/ 2147483647 h 384"/>
              <a:gd name="T4" fmla="*/ 2147483647 w 104"/>
              <a:gd name="T5" fmla="*/ 2147483647 h 384"/>
              <a:gd name="T6" fmla="*/ 0 60000 65536"/>
              <a:gd name="T7" fmla="*/ 0 60000 65536"/>
              <a:gd name="T8" fmla="*/ 0 60000 65536"/>
              <a:gd name="T9" fmla="*/ 0 w 104"/>
              <a:gd name="T10" fmla="*/ 0 h 384"/>
              <a:gd name="T11" fmla="*/ 104 w 104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" h="384">
                <a:moveTo>
                  <a:pt x="0" y="0"/>
                </a:moveTo>
                <a:cubicBezTo>
                  <a:pt x="44" y="64"/>
                  <a:pt x="88" y="128"/>
                  <a:pt x="96" y="192"/>
                </a:cubicBezTo>
                <a:cubicBezTo>
                  <a:pt x="104" y="256"/>
                  <a:pt x="56" y="352"/>
                  <a:pt x="48" y="384"/>
                </a:cubicBezTo>
              </a:path>
            </a:pathLst>
          </a:cu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6448425" y="6075188"/>
            <a:ext cx="260350" cy="660400"/>
          </a:xfrm>
          <a:custGeom>
            <a:avLst/>
            <a:gdLst>
              <a:gd name="T0" fmla="*/ 2147483647 w 168"/>
              <a:gd name="T1" fmla="*/ 0 h 624"/>
              <a:gd name="T2" fmla="*/ 2147483647 w 168"/>
              <a:gd name="T3" fmla="*/ 2147483647 h 624"/>
              <a:gd name="T4" fmla="*/ 2147483647 w 168"/>
              <a:gd name="T5" fmla="*/ 2147483647 h 624"/>
              <a:gd name="T6" fmla="*/ 0 60000 65536"/>
              <a:gd name="T7" fmla="*/ 0 60000 65536"/>
              <a:gd name="T8" fmla="*/ 0 60000 65536"/>
              <a:gd name="T9" fmla="*/ 0 w 168"/>
              <a:gd name="T10" fmla="*/ 0 h 624"/>
              <a:gd name="T11" fmla="*/ 168 w 168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624">
                <a:moveTo>
                  <a:pt x="24" y="0"/>
                </a:moveTo>
                <a:cubicBezTo>
                  <a:pt x="12" y="140"/>
                  <a:pt x="0" y="280"/>
                  <a:pt x="24" y="384"/>
                </a:cubicBezTo>
                <a:cubicBezTo>
                  <a:pt x="48" y="488"/>
                  <a:pt x="144" y="584"/>
                  <a:pt x="168" y="624"/>
                </a:cubicBezTo>
              </a:path>
            </a:pathLst>
          </a:cu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6729414" y="5514802"/>
          <a:ext cx="6365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100" imgH="228600" progId="Equation.DSMT4">
                  <p:embed/>
                </p:oleObj>
              </mc:Choice>
              <mc:Fallback>
                <p:oleObj name="Equation" r:id="rId5" imgW="1651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14" y="5514802"/>
                        <a:ext cx="636587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4648201" y="5579888"/>
          <a:ext cx="6127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500" imgH="228600" progId="Equation.DSMT4">
                  <p:embed/>
                </p:oleObj>
              </mc:Choice>
              <mc:Fallback>
                <p:oleObj name="Equation" r:id="rId7" imgW="1905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1" y="5579888"/>
                        <a:ext cx="612775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4287839" y="6175202"/>
          <a:ext cx="5683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800" imgH="228600" progId="Equation.DSMT4">
                  <p:embed/>
                </p:oleObj>
              </mc:Choice>
              <mc:Fallback>
                <p:oleObj name="Equation" r:id="rId9" imgW="1778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839" y="6175202"/>
                        <a:ext cx="568325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6858000" y="6254576"/>
          <a:ext cx="685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500" imgH="228600" progId="Equation.DSMT4">
                  <p:embed/>
                </p:oleObj>
              </mc:Choice>
              <mc:Fallback>
                <p:oleObj name="Equation" r:id="rId11" imgW="1905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6254576"/>
                        <a:ext cx="6858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5375275" y="6308551"/>
          <a:ext cx="121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19100" imgH="228600" progId="Equation.DSMT4">
                  <p:embed/>
                </p:oleObj>
              </mc:Choice>
              <mc:Fallback>
                <p:oleObj name="Equation" r:id="rId13" imgW="4191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6308551"/>
                        <a:ext cx="1219200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7"/>
          <p:cNvSpPr/>
          <p:nvPr/>
        </p:nvSpPr>
        <p:spPr bwMode="auto">
          <a:xfrm flipH="1">
            <a:off x="5715000" y="6278388"/>
            <a:ext cx="76200" cy="457200"/>
          </a:xfrm>
          <a:custGeom>
            <a:avLst/>
            <a:gdLst>
              <a:gd name="T0" fmla="*/ 2147483647 w 168"/>
              <a:gd name="T1" fmla="*/ 0 h 624"/>
              <a:gd name="T2" fmla="*/ 2147483647 w 168"/>
              <a:gd name="T3" fmla="*/ 2147483647 h 624"/>
              <a:gd name="T4" fmla="*/ 2147483647 w 168"/>
              <a:gd name="T5" fmla="*/ 2147483647 h 624"/>
              <a:gd name="T6" fmla="*/ 0 60000 65536"/>
              <a:gd name="T7" fmla="*/ 0 60000 65536"/>
              <a:gd name="T8" fmla="*/ 0 60000 65536"/>
              <a:gd name="T9" fmla="*/ 0 w 168"/>
              <a:gd name="T10" fmla="*/ 0 h 624"/>
              <a:gd name="T11" fmla="*/ 168 w 168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624">
                <a:moveTo>
                  <a:pt x="24" y="0"/>
                </a:moveTo>
                <a:cubicBezTo>
                  <a:pt x="12" y="140"/>
                  <a:pt x="0" y="280"/>
                  <a:pt x="24" y="384"/>
                </a:cubicBezTo>
                <a:cubicBezTo>
                  <a:pt x="48" y="488"/>
                  <a:pt x="144" y="584"/>
                  <a:pt x="168" y="624"/>
                </a:cubicBezTo>
              </a:path>
            </a:pathLst>
          </a:cu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27"/>
          <p:cNvSpPr>
            <a:spLocks noChangeArrowheads="1"/>
          </p:cNvSpPr>
          <p:nvPr/>
        </p:nvSpPr>
        <p:spPr bwMode="auto">
          <a:xfrm>
            <a:off x="1330325" y="2233295"/>
            <a:ext cx="65627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kumimoji="1"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贝叶斯公式（Bayes' theorem）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70610" y="2816860"/>
            <a:ext cx="942467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/>
              <a:t>条件概率：事件B在事件A发生的条件下的概率，记作P(B|A)。</a:t>
            </a:r>
          </a:p>
          <a:p>
            <a:r>
              <a:rPr lang="zh-CN" altLang="en-US" sz="2800" dirty="0"/>
              <a:t>联合概率：两个事件A和B同时发生的概率，记作P(A,B)或者P(AB)。</a:t>
            </a:r>
          </a:p>
          <a:p>
            <a:r>
              <a:rPr lang="zh-CN" altLang="en-US" sz="2800" dirty="0"/>
              <a:t>边缘概率（或称为先验概率）：不考虑任何条件时，一个事件单独发生的概率，比如P(A)。</a:t>
            </a:r>
          </a:p>
          <a:p>
            <a:r>
              <a:rPr lang="zh-CN" altLang="en-US" sz="2800" dirty="0">
                <a:sym typeface="+mn-ea"/>
              </a:rPr>
              <a:t>贝叶斯公式的基本形式如下：</a:t>
            </a:r>
            <a:endParaRPr lang="zh-CN" altLang="en-US" sz="2800" dirty="0"/>
          </a:p>
          <a:p>
            <a:r>
              <a:rPr lang="zh-CN" altLang="en-US" sz="2800" b="1" dirty="0">
                <a:sym typeface="+mn-ea"/>
              </a:rPr>
              <a:t>P(A|B) = [P(B|A) * P(A)] / P(B)</a:t>
            </a:r>
            <a:endParaRPr lang="zh-CN" altLang="en-US" sz="2800" b="1" dirty="0"/>
          </a:p>
          <a:p>
            <a:endParaRPr lang="zh-CN" altLang="en-US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27"/>
          <p:cNvSpPr>
            <a:spLocks noChangeArrowheads="1"/>
          </p:cNvSpPr>
          <p:nvPr/>
        </p:nvSpPr>
        <p:spPr bwMode="auto">
          <a:xfrm>
            <a:off x="1330325" y="2233295"/>
            <a:ext cx="65627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kumimoji="1"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贝叶斯公式（Bayes' theorem）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70610" y="2950210"/>
            <a:ext cx="94246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/>
              <a:t>P(A|B) 是我们想要找的，即在事件B发生的条件下，事件A发生的概率（后验概率）。</a:t>
            </a:r>
          </a:p>
          <a:p>
            <a:r>
              <a:rPr lang="zh-CN" altLang="en-US" sz="2800" dirty="0"/>
              <a:t>P(B|A) 是已知事件A发生时，事件B发生的概率（条件概率）。</a:t>
            </a:r>
          </a:p>
          <a:p>
            <a:r>
              <a:rPr lang="zh-CN" altLang="en-US" sz="2800" dirty="0"/>
              <a:t>P(A) 是事件A发生的先验概率，即在没有任何条件限制下，事件A发生的概率。</a:t>
            </a:r>
          </a:p>
          <a:p>
            <a:r>
              <a:rPr lang="zh-CN" altLang="en-US" sz="2800" dirty="0"/>
              <a:t>P(B) 是事件B发生的边缘（先验）概率，即不考虑任何事件A是否发生的情况下，事件B发生的概率。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27"/>
          <p:cNvSpPr>
            <a:spLocks noChangeArrowheads="1"/>
          </p:cNvSpPr>
          <p:nvPr/>
        </p:nvSpPr>
        <p:spPr bwMode="auto">
          <a:xfrm>
            <a:off x="1330325" y="2233295"/>
            <a:ext cx="65627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kumimoji="1"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贝叶斯公式（Bayes' theorem）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70610" y="3007360"/>
            <a:ext cx="1051496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/>
              <a:t>为了更直观地理解这个公式，我们可以考虑一个医学诊断的例子：</a:t>
            </a:r>
          </a:p>
          <a:p>
            <a:r>
              <a:rPr lang="zh-CN" altLang="en-US" sz="2800" dirty="0"/>
              <a:t>假设有一种疾病，在所有人群中的发病率为1%（P(A)=0.01），同时有一种检测这种疾病的测试，该测试在患者确实患病的情况下有99%的准确性（P(B|A)=0.99）。然而，该测试在健康人群中也有1%的误报率（即健康人被错误地诊断为患病的概率，可以计算为P(B|¬A) = 0.01，其中“¬A（非A）”表示不患病的情况）。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27"/>
          <p:cNvSpPr>
            <a:spLocks noChangeArrowheads="1"/>
          </p:cNvSpPr>
          <p:nvPr/>
        </p:nvSpPr>
        <p:spPr bwMode="auto">
          <a:xfrm>
            <a:off x="1330569" y="2233308"/>
            <a:ext cx="26304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kumimoji="1"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全概率公式</a:t>
            </a:r>
          </a:p>
        </p:txBody>
      </p:sp>
      <p:sp>
        <p:nvSpPr>
          <p:cNvPr id="22" name="Rectangle 1032"/>
          <p:cNvSpPr>
            <a:spLocks noChangeArrowheads="1"/>
          </p:cNvSpPr>
          <p:nvPr/>
        </p:nvSpPr>
        <p:spPr bwMode="auto">
          <a:xfrm>
            <a:off x="2539166" y="4484443"/>
            <a:ext cx="6563256" cy="2104232"/>
          </a:xfrm>
          <a:prstGeom prst="rect">
            <a:avLst/>
          </a:prstGeom>
          <a:solidFill>
            <a:srgbClr val="66FFFF"/>
          </a:solidFill>
          <a:ln w="123825" cmpd="tri">
            <a:solidFill>
              <a:srgbClr val="00CC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l" eaLnBrk="1" hangingPunct="1"/>
            <a:endParaRPr lang="zh-CN" altLang="en-US">
              <a:latin typeface="Calibri" panose="020F0502020204030204" pitchFamily="34" charset="0"/>
            </a:endParaRPr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/>
        </p:nvGraphicFramePr>
        <p:xfrm>
          <a:off x="2104840" y="2812745"/>
          <a:ext cx="6997582" cy="377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82900" imgH="1600200" progId="Equation.DSMT4">
                  <p:embed/>
                </p:oleObj>
              </mc:Choice>
              <mc:Fallback>
                <p:oleObj name="Equation" r:id="rId3" imgW="2882900" imgH="1600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840" y="2812745"/>
                        <a:ext cx="6997582" cy="37759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345831" y="1197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概率</a:t>
            </a:r>
            <a:r>
              <a:rPr lang="en-US" altLang="zh-CN" dirty="0"/>
              <a:t>(</a:t>
            </a:r>
            <a:r>
              <a:rPr lang="zh-CN" altLang="en-US" dirty="0"/>
              <a:t>回顾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70610" y="2026920"/>
            <a:ext cx="1051496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/>
              <a:t>使用贝叶斯公式，我们可以计算出在测试结果为阳性的条件下，这个人真正患病的概率（P(A|B)）：</a:t>
            </a:r>
          </a:p>
          <a:p>
            <a:r>
              <a:rPr lang="zh-CN" altLang="en-US" sz="2800" dirty="0"/>
              <a:t>P(A|B) = [P(B|A) * P(A)] / P(B)</a:t>
            </a:r>
          </a:p>
          <a:p>
            <a:r>
              <a:rPr lang="zh-CN" altLang="en-US" sz="2800"/>
              <a:t>其中，P(B) 可以通过全概率公式计算得出：</a:t>
            </a:r>
          </a:p>
          <a:p>
            <a:r>
              <a:rPr lang="zh-CN" altLang="en-US" sz="2800" b="1" dirty="0"/>
              <a:t>P(B) = P(B|A) * P(A) + P(B|非A) * P(非A)</a:t>
            </a:r>
          </a:p>
          <a:p>
            <a:r>
              <a:rPr lang="zh-CN" altLang="en-US" sz="2800" b="1" dirty="0"/>
              <a:t>= 0.99 * 0.01 + 0.01 * 0.99</a:t>
            </a:r>
          </a:p>
          <a:p>
            <a:r>
              <a:rPr lang="zh-CN" altLang="en-US" sz="2800" b="1" dirty="0"/>
              <a:t>= 0.0198</a:t>
            </a:r>
          </a:p>
          <a:p>
            <a:r>
              <a:rPr lang="zh-CN" altLang="en-US" sz="2800" dirty="0"/>
              <a:t>所以，</a:t>
            </a:r>
          </a:p>
          <a:p>
            <a:r>
              <a:rPr lang="zh-CN" altLang="en-US" sz="2800" dirty="0"/>
              <a:t>P(A|B) = (0.99 * 0.01) / 0.0198</a:t>
            </a:r>
          </a:p>
          <a:p>
            <a:r>
              <a:rPr lang="zh-CN" altLang="en-US" sz="2800" dirty="0"/>
              <a:t>=  0.5 或 50%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2014</Words>
  <Application>Microsoft Macintosh PowerPoint</Application>
  <PresentationFormat>宽屏</PresentationFormat>
  <Paragraphs>269</Paragraphs>
  <Slides>29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Calibri</vt:lpstr>
      <vt:lpstr>Cambria Math</vt:lpstr>
      <vt:lpstr>Euclid</vt:lpstr>
      <vt:lpstr>微软雅黑</vt:lpstr>
      <vt:lpstr>Calibri Light</vt:lpstr>
      <vt:lpstr>黑体</vt:lpstr>
      <vt:lpstr>Arial</vt:lpstr>
      <vt:lpstr>Times New Roman</vt:lpstr>
      <vt:lpstr>Office Theme</vt:lpstr>
      <vt:lpstr>Equation</vt:lpstr>
      <vt:lpstr>PowerPoint 演示文稿</vt:lpstr>
      <vt:lpstr>贝叶斯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Xingyu Chen</dc:creator>
  <cp:lastModifiedBy>365VIP</cp:lastModifiedBy>
  <cp:revision>44</cp:revision>
  <dcterms:created xsi:type="dcterms:W3CDTF">2024-10-15T05:27:27Z</dcterms:created>
  <dcterms:modified xsi:type="dcterms:W3CDTF">2025-01-07T02:16:23Z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09BCA774523A6963ADC30D67AA411224_42</vt:lpwstr>
  </property>
</Properties>
</file>